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40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F2D3EF0C-6707-4251-80A1-409D3FC3B838}" type="datetimeFigureOut">
              <a:rPr lang="es-CO" smtClean="0"/>
              <a:t>24/01/2019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5AC1F9E-01A1-431F-A9D6-517007118060}" type="slidenum">
              <a:rPr lang="es-CO" smtClean="0"/>
              <a:t>‹Nº›</a:t>
            </a:fld>
            <a:endParaRPr lang="es-CO"/>
          </a:p>
        </p:txBody>
      </p:sp>
    </p:spTree>
    <p:extLst>
      <p:ext uri="{BB962C8B-B14F-4D97-AF65-F5344CB8AC3E}">
        <p14:creationId xmlns:p14="http://schemas.microsoft.com/office/powerpoint/2010/main" val="4070272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2D3EF0C-6707-4251-80A1-409D3FC3B838}" type="datetimeFigureOut">
              <a:rPr lang="es-CO" smtClean="0"/>
              <a:t>24/01/2019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5AC1F9E-01A1-431F-A9D6-517007118060}" type="slidenum">
              <a:rPr lang="es-CO" smtClean="0"/>
              <a:t>‹Nº›</a:t>
            </a:fld>
            <a:endParaRPr lang="es-CO"/>
          </a:p>
        </p:txBody>
      </p:sp>
    </p:spTree>
    <p:extLst>
      <p:ext uri="{BB962C8B-B14F-4D97-AF65-F5344CB8AC3E}">
        <p14:creationId xmlns:p14="http://schemas.microsoft.com/office/powerpoint/2010/main" val="306283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F2D3EF0C-6707-4251-80A1-409D3FC3B838}" type="datetimeFigureOut">
              <a:rPr lang="es-CO" smtClean="0"/>
              <a:t>24/01/2019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5AC1F9E-01A1-431F-A9D6-517007118060}" type="slidenum">
              <a:rPr lang="es-CO" smtClean="0"/>
              <a:t>‹Nº›</a:t>
            </a:fld>
            <a:endParaRPr lang="es-CO"/>
          </a:p>
        </p:txBody>
      </p:sp>
    </p:spTree>
    <p:extLst>
      <p:ext uri="{BB962C8B-B14F-4D97-AF65-F5344CB8AC3E}">
        <p14:creationId xmlns:p14="http://schemas.microsoft.com/office/powerpoint/2010/main" val="2422689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2D3EF0C-6707-4251-80A1-409D3FC3B838}" type="datetimeFigureOut">
              <a:rPr lang="es-CO" smtClean="0"/>
              <a:t>24/01/2019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5AC1F9E-01A1-431F-A9D6-517007118060}" type="slidenum">
              <a:rPr lang="es-CO" smtClean="0"/>
              <a:t>‹Nº›</a:t>
            </a:fld>
            <a:endParaRPr lang="es-CO"/>
          </a:p>
        </p:txBody>
      </p:sp>
    </p:spTree>
    <p:extLst>
      <p:ext uri="{BB962C8B-B14F-4D97-AF65-F5344CB8AC3E}">
        <p14:creationId xmlns:p14="http://schemas.microsoft.com/office/powerpoint/2010/main" val="3210367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2D3EF0C-6707-4251-80A1-409D3FC3B838}" type="datetimeFigureOut">
              <a:rPr lang="es-CO" smtClean="0"/>
              <a:t>24/01/2019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5AC1F9E-01A1-431F-A9D6-517007118060}" type="slidenum">
              <a:rPr lang="es-CO" smtClean="0"/>
              <a:t>‹Nº›</a:t>
            </a:fld>
            <a:endParaRPr lang="es-CO"/>
          </a:p>
        </p:txBody>
      </p:sp>
    </p:spTree>
    <p:extLst>
      <p:ext uri="{BB962C8B-B14F-4D97-AF65-F5344CB8AC3E}">
        <p14:creationId xmlns:p14="http://schemas.microsoft.com/office/powerpoint/2010/main" val="3427327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2D3EF0C-6707-4251-80A1-409D3FC3B838}" type="datetimeFigureOut">
              <a:rPr lang="es-CO" smtClean="0"/>
              <a:t>24/01/2019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5AC1F9E-01A1-431F-A9D6-517007118060}" type="slidenum">
              <a:rPr lang="es-CO" smtClean="0"/>
              <a:t>‹Nº›</a:t>
            </a:fld>
            <a:endParaRPr lang="es-CO"/>
          </a:p>
        </p:txBody>
      </p:sp>
    </p:spTree>
    <p:extLst>
      <p:ext uri="{BB962C8B-B14F-4D97-AF65-F5344CB8AC3E}">
        <p14:creationId xmlns:p14="http://schemas.microsoft.com/office/powerpoint/2010/main" val="1481671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2D3EF0C-6707-4251-80A1-409D3FC3B838}" type="datetimeFigureOut">
              <a:rPr lang="es-CO" smtClean="0"/>
              <a:t>24/01/2019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5AC1F9E-01A1-431F-A9D6-517007118060}" type="slidenum">
              <a:rPr lang="es-CO" smtClean="0"/>
              <a:t>‹Nº›</a:t>
            </a:fld>
            <a:endParaRPr lang="es-CO"/>
          </a:p>
        </p:txBody>
      </p:sp>
    </p:spTree>
    <p:extLst>
      <p:ext uri="{BB962C8B-B14F-4D97-AF65-F5344CB8AC3E}">
        <p14:creationId xmlns:p14="http://schemas.microsoft.com/office/powerpoint/2010/main" val="1068625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F2D3EF0C-6707-4251-80A1-409D3FC3B838}" type="datetimeFigureOut">
              <a:rPr lang="es-CO" smtClean="0"/>
              <a:t>24/01/2019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5AC1F9E-01A1-431F-A9D6-517007118060}" type="slidenum">
              <a:rPr lang="es-CO" smtClean="0"/>
              <a:t>‹Nº›</a:t>
            </a:fld>
            <a:endParaRPr lang="es-CO"/>
          </a:p>
        </p:txBody>
      </p:sp>
    </p:spTree>
    <p:extLst>
      <p:ext uri="{BB962C8B-B14F-4D97-AF65-F5344CB8AC3E}">
        <p14:creationId xmlns:p14="http://schemas.microsoft.com/office/powerpoint/2010/main" val="4294400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F2D3EF0C-6707-4251-80A1-409D3FC3B838}" type="datetimeFigureOut">
              <a:rPr lang="es-CO" smtClean="0"/>
              <a:t>24/01/2019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5AC1F9E-01A1-431F-A9D6-517007118060}" type="slidenum">
              <a:rPr lang="es-CO" smtClean="0"/>
              <a:t>‹Nº›</a:t>
            </a:fld>
            <a:endParaRPr lang="es-CO"/>
          </a:p>
        </p:txBody>
      </p:sp>
    </p:spTree>
    <p:extLst>
      <p:ext uri="{BB962C8B-B14F-4D97-AF65-F5344CB8AC3E}">
        <p14:creationId xmlns:p14="http://schemas.microsoft.com/office/powerpoint/2010/main" val="3682788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2D3EF0C-6707-4251-80A1-409D3FC3B838}" type="datetimeFigureOut">
              <a:rPr lang="es-CO" smtClean="0"/>
              <a:t>24/01/2019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5AC1F9E-01A1-431F-A9D6-517007118060}" type="slidenum">
              <a:rPr lang="es-CO" smtClean="0"/>
              <a:t>‹Nº›</a:t>
            </a:fld>
            <a:endParaRPr lang="es-CO"/>
          </a:p>
        </p:txBody>
      </p:sp>
    </p:spTree>
    <p:extLst>
      <p:ext uri="{BB962C8B-B14F-4D97-AF65-F5344CB8AC3E}">
        <p14:creationId xmlns:p14="http://schemas.microsoft.com/office/powerpoint/2010/main" val="246542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2D3EF0C-6707-4251-80A1-409D3FC3B838}" type="datetimeFigureOut">
              <a:rPr lang="es-CO" smtClean="0"/>
              <a:t>24/01/2019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5AC1F9E-01A1-431F-A9D6-517007118060}" type="slidenum">
              <a:rPr lang="es-CO" smtClean="0"/>
              <a:t>‹Nº›</a:t>
            </a:fld>
            <a:endParaRPr lang="es-CO"/>
          </a:p>
        </p:txBody>
      </p:sp>
    </p:spTree>
    <p:extLst>
      <p:ext uri="{BB962C8B-B14F-4D97-AF65-F5344CB8AC3E}">
        <p14:creationId xmlns:p14="http://schemas.microsoft.com/office/powerpoint/2010/main" val="10286519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25007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15065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4275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68868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Marcador de pie de página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Marcador de número de diapositiva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06158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pie de página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número de diapositiva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04086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Marcador de pie de página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Marcador de número de diapositiva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5680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04162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pie de página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Marcador de número de diapositiva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63867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6365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605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D3EF0C-6707-4251-80A1-409D3FC3B838}" type="datetimeFigureOut">
              <a:rPr lang="es-CO" smtClean="0"/>
              <a:t>24/01/2019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AC1F9E-01A1-431F-A9D6-517007118060}" type="slidenum">
              <a:rPr lang="es-CO" smtClean="0"/>
              <a:t>‹Nº›</a:t>
            </a:fld>
            <a:endParaRPr lang="es-CO"/>
          </a:p>
        </p:txBody>
      </p:sp>
    </p:spTree>
    <p:extLst>
      <p:ext uri="{BB962C8B-B14F-4D97-AF65-F5344CB8AC3E}">
        <p14:creationId xmlns:p14="http://schemas.microsoft.com/office/powerpoint/2010/main" val="19229194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3769AD7-ADCE-4948-8B16-D581C472B103}" type="datetimeFigureOut">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24/01/2019</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07C27D2-78C4-4DF6-801E-92253421746E}" type="slidenum">
              <a:rPr kumimoji="0" lang="es-CO"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CO"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34421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1607585"/>
          </a:xfrm>
          <a:solidFill>
            <a:schemeClr val="bg1"/>
          </a:solidFill>
          <a:scene3d>
            <a:camera prst="orthographicFront"/>
            <a:lightRig rig="threePt" dir="t"/>
          </a:scene3d>
          <a:sp3d>
            <a:bevelT prst="relaxedInset"/>
          </a:sp3d>
        </p:spPr>
        <p:txBody>
          <a:bodyPr>
            <a:normAutofit fontScale="90000"/>
          </a:bodyPr>
          <a:lstStyle/>
          <a:p>
            <a:r>
              <a:rPr lang="es-CO" b="1" i="1" dirty="0" smtClean="0"/>
              <a:t>EL HOMBRE DE PECADO, </a:t>
            </a:r>
            <a:br>
              <a:rPr lang="es-CO" b="1" i="1" dirty="0" smtClean="0"/>
            </a:br>
            <a:r>
              <a:rPr lang="es-CO" b="1" i="1" dirty="0" smtClean="0"/>
              <a:t>ODIA SOLAMENTE EL SÁBADO</a:t>
            </a:r>
            <a:endParaRPr lang="es-CO" b="1" i="1" dirty="0"/>
          </a:p>
        </p:txBody>
      </p:sp>
      <p:pic>
        <p:nvPicPr>
          <p:cNvPr id="4" name="Imagen 3"/>
          <p:cNvPicPr>
            <a:picLocks noChangeAspect="1"/>
          </p:cNvPicPr>
          <p:nvPr/>
        </p:nvPicPr>
        <p:blipFill>
          <a:blip r:embed="rId2"/>
          <a:stretch>
            <a:fillRect/>
          </a:stretch>
        </p:blipFill>
        <p:spPr>
          <a:xfrm>
            <a:off x="3154017" y="2941982"/>
            <a:ext cx="5883965" cy="3697357"/>
          </a:xfrm>
          <a:prstGeom prst="rect">
            <a:avLst/>
          </a:prstGeom>
        </p:spPr>
      </p:pic>
    </p:spTree>
    <p:extLst>
      <p:ext uri="{BB962C8B-B14F-4D97-AF65-F5344CB8AC3E}">
        <p14:creationId xmlns:p14="http://schemas.microsoft.com/office/powerpoint/2010/main" val="36109886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199" y="196924"/>
            <a:ext cx="10515600" cy="1325563"/>
          </a:xfrm>
          <a:effectLst>
            <a:glow rad="228600">
              <a:schemeClr val="accent2">
                <a:satMod val="175000"/>
                <a:alpha val="40000"/>
              </a:schemeClr>
            </a:glow>
          </a:effectLst>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pPr algn="ctr"/>
            <a:r>
              <a:rPr lang="es-CO" sz="4000" b="1" i="1" dirty="0" smtClean="0"/>
              <a:t>EL HOMBRE DE PECADO ODIA SOLO EL SÁBADO</a:t>
            </a:r>
            <a:br>
              <a:rPr lang="es-CO" sz="4000" b="1" i="1" dirty="0" smtClean="0"/>
            </a:br>
            <a:r>
              <a:rPr lang="es-CO" sz="4000" b="1" i="1" dirty="0" smtClean="0"/>
              <a:t>¿POR QUÉ? </a:t>
            </a:r>
            <a:endParaRPr lang="es-CO" sz="4000" b="1" i="1" dirty="0"/>
          </a:p>
        </p:txBody>
      </p:sp>
      <p:sp>
        <p:nvSpPr>
          <p:cNvPr id="3" name="Marcador de contenido 2"/>
          <p:cNvSpPr>
            <a:spLocks noGrp="1"/>
          </p:cNvSpPr>
          <p:nvPr>
            <p:ph idx="1"/>
          </p:nvPr>
        </p:nvSpPr>
        <p:spPr>
          <a:xfrm>
            <a:off x="4616594" y="1950892"/>
            <a:ext cx="3796145" cy="2995756"/>
          </a:xfrm>
        </p:spPr>
        <p:txBody>
          <a:bodyPr>
            <a:normAutofit/>
          </a:bodyPr>
          <a:lstStyle/>
          <a:p>
            <a:pPr marL="0" indent="0" algn="ctr">
              <a:buNone/>
            </a:pPr>
            <a:r>
              <a:rPr lang="es-CO" sz="2400" dirty="0" smtClean="0"/>
              <a:t>De </a:t>
            </a:r>
            <a:r>
              <a:rPr lang="es-CO" sz="2400" dirty="0"/>
              <a:t>los Diez Mandamiento </a:t>
            </a:r>
            <a:r>
              <a:rPr lang="es-CO" sz="2400" dirty="0" smtClean="0"/>
              <a:t>el </a:t>
            </a:r>
            <a:r>
              <a:rPr lang="es-CO" sz="2400" dirty="0"/>
              <a:t>único que Satanás </a:t>
            </a:r>
            <a:r>
              <a:rPr lang="es-CO" sz="2400" dirty="0" smtClean="0"/>
              <a:t>odia </a:t>
            </a:r>
            <a:r>
              <a:rPr lang="es-CO" sz="2400" dirty="0"/>
              <a:t>es el cuarto, que habla del Sábado como día de reposo, inclusive las iglesias protestantes pueden estar de acuerdo con nueve, pero nunca con Diez</a:t>
            </a:r>
            <a:r>
              <a:rPr lang="es-CO" sz="2400" dirty="0" smtClean="0"/>
              <a:t>.</a:t>
            </a:r>
            <a:endParaRPr lang="es-CO" sz="2400" dirty="0"/>
          </a:p>
        </p:txBody>
      </p:sp>
      <p:pic>
        <p:nvPicPr>
          <p:cNvPr id="5" name="Imagen 4"/>
          <p:cNvPicPr>
            <a:picLocks noChangeAspect="1"/>
          </p:cNvPicPr>
          <p:nvPr/>
        </p:nvPicPr>
        <p:blipFill>
          <a:blip r:embed="rId2"/>
          <a:stretch>
            <a:fillRect/>
          </a:stretch>
        </p:blipFill>
        <p:spPr>
          <a:xfrm>
            <a:off x="705394" y="1950894"/>
            <a:ext cx="3728061" cy="2870488"/>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8595879" y="1950892"/>
            <a:ext cx="2944958" cy="2870489"/>
          </a:xfrm>
          <a:prstGeom prst="rect">
            <a:avLst/>
          </a:prstGeom>
          <a:scene3d>
            <a:camera prst="orthographicFront"/>
            <a:lightRig rig="threePt" dir="t"/>
          </a:scene3d>
          <a:sp3d>
            <a:bevelT w="165100" prst="coolSlant"/>
          </a:sp3d>
        </p:spPr>
      </p:pic>
      <p:sp>
        <p:nvSpPr>
          <p:cNvPr id="7" name="Rectángulo 6"/>
          <p:cNvSpPr/>
          <p:nvPr/>
        </p:nvSpPr>
        <p:spPr>
          <a:xfrm>
            <a:off x="609601" y="4946648"/>
            <a:ext cx="10931236" cy="2000548"/>
          </a:xfrm>
          <a:prstGeom prst="rect">
            <a:avLst/>
          </a:prstGeom>
          <a:effectLst>
            <a:glow rad="228600">
              <a:schemeClr val="accent2">
                <a:satMod val="175000"/>
                <a:alpha val="40000"/>
              </a:schemeClr>
            </a:glow>
          </a:effectLst>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La pregunta sería </a:t>
            </a:r>
            <a:endPar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1" i="1" u="none" strike="noStrike" kern="1200" cap="none" spc="0" normalizeH="0" baseline="0" noProof="0" dirty="0" smtClean="0">
                <a:ln>
                  <a:noFill/>
                </a:ln>
                <a:solidFill>
                  <a:prstClr val="black"/>
                </a:solidFill>
                <a:effectLst/>
                <a:uLnTx/>
                <a:uFillTx/>
                <a:latin typeface="Calibri" panose="020F0502020204030204"/>
                <a:ea typeface="+mn-ea"/>
                <a:cs typeface="+mn-cs"/>
              </a:rPr>
              <a:t>¿</a:t>
            </a:r>
            <a:r>
              <a:rPr kumimoji="0" lang="es-CO" sz="2800" b="1" i="1" u="none" strike="noStrike" kern="1200" cap="none" spc="0" normalizeH="0" baseline="0" noProof="0" dirty="0">
                <a:ln>
                  <a:noFill/>
                </a:ln>
                <a:solidFill>
                  <a:prstClr val="black"/>
                </a:solidFill>
                <a:effectLst/>
                <a:uLnTx/>
                <a:uFillTx/>
                <a:latin typeface="Calibri" panose="020F0502020204030204"/>
                <a:ea typeface="+mn-ea"/>
                <a:cs typeface="+mn-cs"/>
              </a:rPr>
              <a:t>Porque Satanás odia solo ese Mandamiento? </a:t>
            </a:r>
            <a:endParaRPr kumimoji="0" lang="es-CO" sz="2800" b="1" i="1"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Respuesta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Porque es </a:t>
            </a:r>
            <a:r>
              <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rPr>
              <a:t>el único mandamiento de los Diez que identifica a Dios como creador y soberano del universo</a:t>
            </a:r>
            <a:r>
              <a:rPr kumimoji="0" lang="es-CO"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endParaRPr kumimoji="0" lang="es-CO"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ángulo 3"/>
          <p:cNvSpPr/>
          <p:nvPr/>
        </p:nvSpPr>
        <p:spPr>
          <a:xfrm>
            <a:off x="1613752" y="1483360"/>
            <a:ext cx="2044149"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FF0000"/>
                </a:solidFill>
                <a:effectLst/>
                <a:uLnTx/>
                <a:uFillTx/>
                <a:latin typeface="Calibri" panose="020F0502020204030204"/>
                <a:ea typeface="+mn-ea"/>
                <a:cs typeface="+mn-cs"/>
              </a:rPr>
              <a:t>Según la Biblia</a:t>
            </a:r>
          </a:p>
        </p:txBody>
      </p:sp>
      <p:sp>
        <p:nvSpPr>
          <p:cNvPr id="8" name="Rectángulo 7"/>
          <p:cNvSpPr/>
          <p:nvPr/>
        </p:nvSpPr>
        <p:spPr>
          <a:xfrm>
            <a:off x="8745848" y="1483360"/>
            <a:ext cx="2645019"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1" i="0" u="none" strike="noStrike" kern="1200" cap="none" spc="0" normalizeH="0" baseline="0" noProof="0" dirty="0">
                <a:ln>
                  <a:noFill/>
                </a:ln>
                <a:solidFill>
                  <a:srgbClr val="FF0000"/>
                </a:solidFill>
                <a:effectLst/>
                <a:uLnTx/>
                <a:uFillTx/>
                <a:latin typeface="Calibri" panose="020F0502020204030204"/>
                <a:ea typeface="+mn-ea"/>
                <a:cs typeface="+mn-cs"/>
              </a:rPr>
              <a:t>Según el </a:t>
            </a:r>
            <a:r>
              <a:rPr kumimoji="0" lang="es-CO" sz="2400" b="1" i="0" u="none" strike="noStrike" kern="1200" cap="none" spc="0" normalizeH="0" baseline="0" noProof="0" dirty="0" smtClean="0">
                <a:ln>
                  <a:noFill/>
                </a:ln>
                <a:solidFill>
                  <a:srgbClr val="FF0000"/>
                </a:solidFill>
                <a:effectLst/>
                <a:uLnTx/>
                <a:uFillTx/>
                <a:latin typeface="Calibri" panose="020F0502020204030204"/>
                <a:ea typeface="+mn-ea"/>
                <a:cs typeface="+mn-cs"/>
              </a:rPr>
              <a:t>Catecismo</a:t>
            </a:r>
            <a:endParaRPr kumimoji="0" lang="es-CO"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0015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30200" y="274782"/>
            <a:ext cx="11620500" cy="6470073"/>
          </a:xfrm>
          <a:effectLst>
            <a:glow rad="228600">
              <a:schemeClr val="accent2">
                <a:satMod val="175000"/>
                <a:alpha val="40000"/>
              </a:schemeClr>
            </a:glow>
          </a:effectLst>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ctr">
              <a:buNone/>
            </a:pPr>
            <a:r>
              <a:rPr lang="es-CO" dirty="0" smtClean="0"/>
              <a:t>“</a:t>
            </a:r>
            <a:r>
              <a:rPr lang="es-CO" dirty="0"/>
              <a:t>Porque el Señor hizo en seis días el cielo, la tierra, el mar y todo lo que hay en ellos, y descansó el día séptimo. Por eso el Señor bendijo el sábado y lo declaró día sagrado.” ‭</a:t>
            </a:r>
            <a:r>
              <a:rPr lang="es-CO" dirty="0">
                <a:solidFill>
                  <a:srgbClr val="FF0000"/>
                </a:solidFill>
              </a:rPr>
              <a:t>Éxodo‬ ‭20:11</a:t>
            </a:r>
            <a:r>
              <a:rPr lang="es-CO" dirty="0" smtClean="0">
                <a:solidFill>
                  <a:srgbClr val="FF0000"/>
                </a:solidFill>
              </a:rPr>
              <a:t>‬.</a:t>
            </a:r>
            <a:r>
              <a:rPr lang="es-CO" dirty="0" smtClean="0"/>
              <a:t>‬</a:t>
            </a:r>
          </a:p>
          <a:p>
            <a:pPr marL="0" indent="0" algn="ctr">
              <a:buNone/>
            </a:pPr>
            <a:r>
              <a:rPr lang="es-CO" dirty="0"/>
              <a:t>Por lo tanto </a:t>
            </a:r>
            <a:r>
              <a:rPr lang="es-CO" dirty="0" smtClean="0"/>
              <a:t>satanás </a:t>
            </a:r>
            <a:r>
              <a:rPr lang="es-CO" dirty="0"/>
              <a:t>quiere eliminar de la mente de los hombres que Dios es el único </a:t>
            </a:r>
            <a:r>
              <a:rPr lang="es-CO" dirty="0" smtClean="0"/>
              <a:t>Creador </a:t>
            </a:r>
            <a:r>
              <a:rPr lang="es-CO" dirty="0"/>
              <a:t>y Señor, el es único que se debe </a:t>
            </a:r>
            <a:r>
              <a:rPr lang="es-CO" dirty="0" smtClean="0"/>
              <a:t>adorar. Según lo dice </a:t>
            </a:r>
            <a:r>
              <a:rPr lang="es-CO" dirty="0">
                <a:solidFill>
                  <a:srgbClr val="FF0000"/>
                </a:solidFill>
              </a:rPr>
              <a:t>(Mateo </a:t>
            </a:r>
            <a:r>
              <a:rPr lang="es-CO" dirty="0" smtClean="0">
                <a:solidFill>
                  <a:srgbClr val="FF0000"/>
                </a:solidFill>
              </a:rPr>
              <a:t>4:8-10 y Apocalipsis </a:t>
            </a:r>
            <a:r>
              <a:rPr lang="es-CO" dirty="0">
                <a:solidFill>
                  <a:srgbClr val="FF0000"/>
                </a:solidFill>
              </a:rPr>
              <a:t>19:10). </a:t>
            </a:r>
            <a:endParaRPr lang="es-CO" dirty="0" smtClean="0">
              <a:solidFill>
                <a:srgbClr val="FF0000"/>
              </a:solidFill>
            </a:endParaRPr>
          </a:p>
          <a:p>
            <a:pPr marL="0" indent="0" algn="ctr">
              <a:buNone/>
            </a:pPr>
            <a:r>
              <a:rPr lang="es-CO" dirty="0" smtClean="0"/>
              <a:t>Si nota, que satanás </a:t>
            </a:r>
            <a:r>
              <a:rPr lang="es-CO" dirty="0"/>
              <a:t>desde el principio a buscado que se le rinda pleitesía y </a:t>
            </a:r>
            <a:r>
              <a:rPr lang="es-CO" dirty="0" smtClean="0"/>
              <a:t>adoración. </a:t>
            </a:r>
          </a:p>
          <a:p>
            <a:pPr marL="0" indent="0" algn="ctr">
              <a:buNone/>
            </a:pPr>
            <a:r>
              <a:rPr lang="es-CO" dirty="0" smtClean="0">
                <a:solidFill>
                  <a:srgbClr val="FF0000"/>
                </a:solidFill>
              </a:rPr>
              <a:t>(Ver Isaías </a:t>
            </a:r>
            <a:r>
              <a:rPr lang="es-CO" dirty="0">
                <a:solidFill>
                  <a:srgbClr val="FF0000"/>
                </a:solidFill>
              </a:rPr>
              <a:t>14:13-14; 2 Tesalonicenses 2:3-4).</a:t>
            </a:r>
          </a:p>
          <a:p>
            <a:endParaRPr lang="es-CO" dirty="0"/>
          </a:p>
          <a:p>
            <a:pPr marL="0" indent="0" algn="ctr">
              <a:buNone/>
            </a:pPr>
            <a:r>
              <a:rPr lang="es-CO" dirty="0"/>
              <a:t>Ese es el sentido del culto sabático, de dirigir nuestra mente al único Dios creador y redentor.</a:t>
            </a:r>
          </a:p>
          <a:p>
            <a:endParaRPr lang="es-CO" dirty="0"/>
          </a:p>
          <a:p>
            <a:pPr marL="0" indent="0" algn="ctr">
              <a:buNone/>
            </a:pPr>
            <a:r>
              <a:rPr lang="es-CO" dirty="0"/>
              <a:t>“Vengan, adoremos de rodillas; arrodillémonos delante del Señor, pues él nos hizo. Él es nuestro Dios, y nosotros su pueblo; somos ovejas de sus prados</a:t>
            </a:r>
            <a:r>
              <a:rPr lang="es-CO" dirty="0" smtClean="0"/>
              <a:t>.</a:t>
            </a:r>
          </a:p>
          <a:p>
            <a:pPr marL="0" indent="0" algn="ctr">
              <a:buNone/>
            </a:pPr>
            <a:r>
              <a:rPr lang="es-CO" dirty="0" smtClean="0"/>
              <a:t> </a:t>
            </a:r>
            <a:r>
              <a:rPr lang="es-CO" dirty="0"/>
              <a:t>Escuchen hoy lo que </a:t>
            </a:r>
            <a:r>
              <a:rPr lang="es-CO" dirty="0" smtClean="0"/>
              <a:t>Él </a:t>
            </a:r>
            <a:r>
              <a:rPr lang="es-CO" dirty="0"/>
              <a:t>les dice</a:t>
            </a:r>
            <a:r>
              <a:rPr lang="es-CO" dirty="0" smtClean="0"/>
              <a:t>:</a:t>
            </a:r>
          </a:p>
          <a:p>
            <a:pPr marL="0" indent="0" algn="ctr">
              <a:buNone/>
            </a:pPr>
            <a:r>
              <a:rPr lang="es-CO" dirty="0" smtClean="0"/>
              <a:t> </a:t>
            </a:r>
            <a:r>
              <a:rPr lang="es-CO" dirty="0">
                <a:solidFill>
                  <a:srgbClr val="FF0000"/>
                </a:solidFill>
              </a:rPr>
              <a:t>Salmos ‭95:6-7</a:t>
            </a:r>
            <a:r>
              <a:rPr lang="es-CO" dirty="0" smtClean="0">
                <a:solidFill>
                  <a:srgbClr val="FF0000"/>
                </a:solidFill>
              </a:rPr>
              <a:t>‬</a:t>
            </a:r>
            <a:r>
              <a:rPr lang="es-CO" dirty="0" smtClean="0"/>
              <a:t>.</a:t>
            </a:r>
            <a:endParaRPr lang="es-CO" dirty="0"/>
          </a:p>
          <a:p>
            <a:endParaRPr lang="es-CO" dirty="0"/>
          </a:p>
          <a:p>
            <a:endParaRPr lang="es-CO" dirty="0"/>
          </a:p>
        </p:txBody>
      </p:sp>
    </p:spTree>
    <p:extLst>
      <p:ext uri="{BB962C8B-B14F-4D97-AF65-F5344CB8AC3E}">
        <p14:creationId xmlns:p14="http://schemas.microsoft.com/office/powerpoint/2010/main" val="26890776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17500" y="401782"/>
            <a:ext cx="11607800" cy="6206836"/>
          </a:xfrm>
          <a:effectLst>
            <a:glow rad="228600">
              <a:schemeClr val="accent2">
                <a:satMod val="175000"/>
                <a:alpha val="40000"/>
              </a:schemeClr>
            </a:glow>
          </a:effectLst>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a:bodyPr>
          <a:lstStyle/>
          <a:p>
            <a:pPr marL="0" indent="0" algn="ctr">
              <a:buNone/>
            </a:pPr>
            <a:r>
              <a:rPr lang="es-CO" dirty="0"/>
              <a:t>“La importancia del sábado, como institución conmemorativa de la creación, consiste en que recuerda siempre la verdadera razón por la cual se debe adorar a Dios”, porque él es el Creador, y nosotros somos sus criaturas. “Por consiguiente, el sábado forma parte del fundamento mismo del culto divino, pues enseña esta gran verdad del modo más contundente, como no lo hace ninguna otra institución. El verdadero motivo del culto divino, no tan solo del que se tributa en el séptimo día, sino de toda adoración, reside en la distinción existente entre el Creador y sus criaturas. Este hecho capital no perderá nunca su importancia ni debe caer nunca en el olvido” </a:t>
            </a:r>
            <a:endParaRPr lang="es-CO" dirty="0" smtClean="0"/>
          </a:p>
          <a:p>
            <a:pPr marL="0" indent="0" algn="ctr">
              <a:buNone/>
            </a:pPr>
            <a:r>
              <a:rPr lang="es-CO" dirty="0" smtClean="0">
                <a:solidFill>
                  <a:srgbClr val="FF0000"/>
                </a:solidFill>
              </a:rPr>
              <a:t>Citado </a:t>
            </a:r>
            <a:r>
              <a:rPr lang="es-CO" dirty="0">
                <a:solidFill>
                  <a:srgbClr val="FF0000"/>
                </a:solidFill>
              </a:rPr>
              <a:t>del Conflicto de los Siglos P .433)</a:t>
            </a:r>
          </a:p>
          <a:p>
            <a:endParaRPr lang="es-CO" dirty="0">
              <a:solidFill>
                <a:srgbClr val="FF0000"/>
              </a:solidFill>
            </a:endParaRPr>
          </a:p>
          <a:p>
            <a:pPr marL="0" indent="0" algn="ctr">
              <a:buNone/>
            </a:pPr>
            <a:r>
              <a:rPr lang="es-CO" dirty="0"/>
              <a:t>Como vemos, el culto sabático es mucho más importante que guardar un mero día, es reconocer que Dios es nuestro </a:t>
            </a:r>
            <a:r>
              <a:rPr lang="es-CO" dirty="0" smtClean="0"/>
              <a:t>Creador </a:t>
            </a:r>
            <a:r>
              <a:rPr lang="es-CO" dirty="0"/>
              <a:t>y </a:t>
            </a:r>
            <a:r>
              <a:rPr lang="es-CO" dirty="0" smtClean="0"/>
              <a:t>Sustentador</a:t>
            </a:r>
            <a:r>
              <a:rPr lang="es-CO" dirty="0"/>
              <a:t>, fuera de este principio se pierde el significado del culto sabático.</a:t>
            </a:r>
          </a:p>
          <a:p>
            <a:endParaRPr lang="es-CO" dirty="0"/>
          </a:p>
        </p:txBody>
      </p:sp>
    </p:spTree>
    <p:extLst>
      <p:ext uri="{BB962C8B-B14F-4D97-AF65-F5344CB8AC3E}">
        <p14:creationId xmlns:p14="http://schemas.microsoft.com/office/powerpoint/2010/main" val="10844414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ctr"/>
            <a:r>
              <a:rPr lang="es-CO" sz="2800" b="1" dirty="0" smtClean="0"/>
              <a:t>De una forma muy astuta, Satanás una ves que fue arrojado del cielo a la tierra, se disfrazó de serpiente para llegar a Eva, y hacer que esta desobedeciera a Dios, comiendo de la fruta que Él había ordenado: “no comerás”. </a:t>
            </a:r>
            <a:br>
              <a:rPr lang="es-CO" sz="2800" b="1" dirty="0" smtClean="0"/>
            </a:br>
            <a:r>
              <a:rPr lang="es-CO" sz="2800" b="1" dirty="0" smtClean="0"/>
              <a:t>Y ya ven las consecuencias.</a:t>
            </a:r>
            <a:endParaRPr lang="es-CO" sz="2800" b="1" dirty="0"/>
          </a:p>
        </p:txBody>
      </p:sp>
      <p:sp>
        <p:nvSpPr>
          <p:cNvPr id="3" name="Marcador de contenido 2"/>
          <p:cNvSpPr>
            <a:spLocks noGrp="1"/>
          </p:cNvSpPr>
          <p:nvPr>
            <p:ph idx="1"/>
          </p:nvPr>
        </p:nvSpPr>
        <p:spPr>
          <a:xfrm>
            <a:off x="838200" y="5190442"/>
            <a:ext cx="10515600" cy="1536929"/>
          </a:xfrm>
        </p:spPr>
        <p:txBody>
          <a:bodyPr>
            <a:normAutofit fontScale="85000" lnSpcReduction="20000"/>
          </a:bodyPr>
          <a:lstStyle/>
          <a:p>
            <a:pPr marL="0" indent="0" algn="ctr">
              <a:buNone/>
            </a:pPr>
            <a:r>
              <a:rPr lang="es-CO" dirty="0" smtClean="0"/>
              <a:t>Y 4000 años después, con la resurrección de Cristo el domingo, usando también de su astucia, Satanás hiso cambiar el sábado por el domingo, en conmemoración de su resurrección. Pero Dios dice:</a:t>
            </a:r>
          </a:p>
          <a:p>
            <a:pPr marL="0" indent="0" algn="ctr">
              <a:buNone/>
            </a:pPr>
            <a:r>
              <a:rPr lang="es-CO" dirty="0" smtClean="0"/>
              <a:t> “En vano me honran, enseñando como doctrinas, mandamientos de Hombres”. </a:t>
            </a:r>
            <a:r>
              <a:rPr lang="es-CO" dirty="0" smtClean="0">
                <a:solidFill>
                  <a:srgbClr val="FF0000"/>
                </a:solidFill>
              </a:rPr>
              <a:t>(Mat.15:9).</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4366123" y="1925820"/>
            <a:ext cx="3040517" cy="3064190"/>
          </a:xfrm>
          <a:prstGeom prst="rect">
            <a:avLst/>
          </a:prstGeom>
        </p:spPr>
      </p:pic>
      <p:pic>
        <p:nvPicPr>
          <p:cNvPr id="5" name="Imagen 4"/>
          <p:cNvPicPr>
            <a:picLocks noChangeAspect="1"/>
          </p:cNvPicPr>
          <p:nvPr/>
        </p:nvPicPr>
        <p:blipFill>
          <a:blip r:embed="rId3"/>
          <a:stretch>
            <a:fillRect/>
          </a:stretch>
        </p:blipFill>
        <p:spPr>
          <a:xfrm>
            <a:off x="7524206" y="1891120"/>
            <a:ext cx="3829594" cy="3098891"/>
          </a:xfrm>
          <a:prstGeom prst="rect">
            <a:avLst/>
          </a:prstGeom>
        </p:spPr>
      </p:pic>
      <p:pic>
        <p:nvPicPr>
          <p:cNvPr id="6" name="Imagen 5"/>
          <p:cNvPicPr>
            <a:picLocks noChangeAspect="1"/>
          </p:cNvPicPr>
          <p:nvPr/>
        </p:nvPicPr>
        <p:blipFill>
          <a:blip r:embed="rId4"/>
          <a:stretch>
            <a:fillRect/>
          </a:stretch>
        </p:blipFill>
        <p:spPr>
          <a:xfrm>
            <a:off x="838200" y="1891120"/>
            <a:ext cx="3407229" cy="3098890"/>
          </a:xfrm>
          <a:prstGeom prst="rect">
            <a:avLst/>
          </a:prstGeom>
        </p:spPr>
      </p:pic>
    </p:spTree>
    <p:extLst>
      <p:ext uri="{BB962C8B-B14F-4D97-AF65-F5344CB8AC3E}">
        <p14:creationId xmlns:p14="http://schemas.microsoft.com/office/powerpoint/2010/main" val="23597643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2100" y="263236"/>
            <a:ext cx="11658600" cy="6359237"/>
          </a:xfrm>
          <a:effectLst>
            <a:glow rad="228600">
              <a:schemeClr val="accent2">
                <a:satMod val="175000"/>
                <a:alpha val="40000"/>
              </a:schemeClr>
            </a:glow>
          </a:effectLst>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CO" dirty="0"/>
              <a:t>Por otro lado, </a:t>
            </a:r>
            <a:r>
              <a:rPr lang="es-CO" dirty="0" smtClean="0"/>
              <a:t>satanás </a:t>
            </a:r>
            <a:r>
              <a:rPr lang="es-CO" dirty="0"/>
              <a:t>ha ganado mucho terreno con el cristianismo nominal y protestante, siguen observando un día que no posee base bíblica, el domingo es una institución meramente inventada por los hombres para atacar el santo día del Señor.</a:t>
            </a:r>
          </a:p>
          <a:p>
            <a:endParaRPr lang="es-CO" dirty="0"/>
          </a:p>
          <a:p>
            <a:pPr marL="0" indent="0" algn="ctr">
              <a:buNone/>
            </a:pPr>
            <a:r>
              <a:rPr lang="es-CO" dirty="0"/>
              <a:t>Mientras que la mayoría de protestantes solo aceptan nueve mandamientos y no Diez, </a:t>
            </a:r>
            <a:r>
              <a:rPr lang="es-CO" dirty="0" smtClean="0"/>
              <a:t>satanás </a:t>
            </a:r>
            <a:r>
              <a:rPr lang="es-CO" dirty="0"/>
              <a:t>lo sabe muy bien, con solo atacar uno se desvirtúan los demás.</a:t>
            </a:r>
          </a:p>
          <a:p>
            <a:endParaRPr lang="es-CO" dirty="0"/>
          </a:p>
          <a:p>
            <a:pPr marL="0" indent="0" algn="ctr">
              <a:buNone/>
            </a:pPr>
            <a:r>
              <a:rPr lang="es-CO" dirty="0"/>
              <a:t>“Porque si una persona obedece toda la ley, pero falla en un solo mandato, resulta culpable frente a todos los mandatos de la ley. Pues el mismo Dios que dijo: «No cometas adulterio», dijo también: «No mates.» Así que, si uno no comete adulterio, pero mata, ya ha violado la ley</a:t>
            </a:r>
            <a:r>
              <a:rPr lang="es-CO" dirty="0" smtClean="0"/>
              <a:t>.” </a:t>
            </a:r>
            <a:r>
              <a:rPr lang="es-CO" dirty="0" smtClean="0">
                <a:solidFill>
                  <a:srgbClr val="FF0000"/>
                </a:solidFill>
              </a:rPr>
              <a:t>Santiago </a:t>
            </a:r>
            <a:r>
              <a:rPr lang="es-CO" dirty="0">
                <a:solidFill>
                  <a:srgbClr val="FF0000"/>
                </a:solidFill>
              </a:rPr>
              <a:t>‭2:10-11</a:t>
            </a:r>
            <a:r>
              <a:rPr lang="es-CO" dirty="0" smtClean="0">
                <a:solidFill>
                  <a:srgbClr val="FF0000"/>
                </a:solidFill>
              </a:rPr>
              <a:t>‬.‬</a:t>
            </a:r>
            <a:endParaRPr lang="es-CO" dirty="0">
              <a:solidFill>
                <a:srgbClr val="FF0000"/>
              </a:solidFill>
            </a:endParaRPr>
          </a:p>
          <a:p>
            <a:endParaRPr lang="es-CO" dirty="0"/>
          </a:p>
          <a:p>
            <a:pPr marL="0" indent="0" algn="ctr">
              <a:buNone/>
            </a:pPr>
            <a:r>
              <a:rPr lang="es-CO" dirty="0"/>
              <a:t>Es por esta razón que Dios levanto a un pueblo que exaltará todos los mandamientos de Dios </a:t>
            </a:r>
            <a:r>
              <a:rPr lang="es-CO" dirty="0">
                <a:solidFill>
                  <a:srgbClr val="FF0000"/>
                </a:solidFill>
              </a:rPr>
              <a:t>(Apocalipsis 14:12),</a:t>
            </a:r>
            <a:r>
              <a:rPr lang="es-CO" dirty="0"/>
              <a:t> esto incluye el </a:t>
            </a:r>
            <a:r>
              <a:rPr lang="es-CO" dirty="0" smtClean="0"/>
              <a:t>sábado </a:t>
            </a:r>
            <a:r>
              <a:rPr lang="es-CO" dirty="0"/>
              <a:t>como cuarto mandamiento </a:t>
            </a:r>
            <a:r>
              <a:rPr lang="es-CO" dirty="0">
                <a:solidFill>
                  <a:srgbClr val="FF0000"/>
                </a:solidFill>
              </a:rPr>
              <a:t>(Apocalipsis 14:7), </a:t>
            </a:r>
            <a:r>
              <a:rPr lang="es-CO" dirty="0"/>
              <a:t>la adoración al </a:t>
            </a:r>
            <a:r>
              <a:rPr lang="es-CO" dirty="0" smtClean="0"/>
              <a:t>Creador </a:t>
            </a:r>
            <a:r>
              <a:rPr lang="es-CO" dirty="0"/>
              <a:t>será el conflicto final </a:t>
            </a:r>
            <a:r>
              <a:rPr lang="es-CO" dirty="0">
                <a:solidFill>
                  <a:srgbClr val="FF0000"/>
                </a:solidFill>
              </a:rPr>
              <a:t>(Apocalipsis 12:17), </a:t>
            </a:r>
            <a:r>
              <a:rPr lang="es-CO" dirty="0"/>
              <a:t>mientras que el mundo entero adorara y se postrara delante </a:t>
            </a:r>
            <a:r>
              <a:rPr lang="es-CO" dirty="0" smtClean="0"/>
              <a:t>del hombre de pecado, o sea </a:t>
            </a:r>
            <a:r>
              <a:rPr lang="es-CO" dirty="0"/>
              <a:t>a </a:t>
            </a:r>
            <a:r>
              <a:rPr lang="es-CO" dirty="0" smtClean="0"/>
              <a:t>la bestia </a:t>
            </a:r>
            <a:r>
              <a:rPr lang="es-CO" dirty="0">
                <a:solidFill>
                  <a:srgbClr val="FF0000"/>
                </a:solidFill>
              </a:rPr>
              <a:t>(Apocalipsis 13:4; 14:9-11). </a:t>
            </a:r>
          </a:p>
          <a:p>
            <a:endParaRPr lang="es-CO" dirty="0"/>
          </a:p>
        </p:txBody>
      </p:sp>
    </p:spTree>
    <p:extLst>
      <p:ext uri="{BB962C8B-B14F-4D97-AF65-F5344CB8AC3E}">
        <p14:creationId xmlns:p14="http://schemas.microsoft.com/office/powerpoint/2010/main" val="4205485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18654"/>
            <a:ext cx="10515600" cy="6359236"/>
          </a:xfrm>
          <a:effectLst>
            <a:glow rad="228600">
              <a:schemeClr val="accent2">
                <a:satMod val="175000"/>
                <a:alpha val="40000"/>
              </a:schemeClr>
            </a:glow>
          </a:effectLst>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CO" dirty="0" smtClean="0"/>
              <a:t>Y </a:t>
            </a:r>
            <a:r>
              <a:rPr lang="es-CO" dirty="0"/>
              <a:t>sabemos que la mejor forma de adorar </a:t>
            </a:r>
            <a:r>
              <a:rPr lang="es-CO" dirty="0" smtClean="0"/>
              <a:t>al hombre de pecado, o sea a </a:t>
            </a:r>
            <a:r>
              <a:rPr lang="es-CO" dirty="0"/>
              <a:t>la bestia es observando un Mandamiento falso creado por </a:t>
            </a:r>
            <a:r>
              <a:rPr lang="es-CO" dirty="0" smtClean="0"/>
              <a:t>ella. Como ella misma </a:t>
            </a:r>
            <a:r>
              <a:rPr lang="es-CO" dirty="0"/>
              <a:t>lo </a:t>
            </a:r>
            <a:r>
              <a:rPr lang="es-CO" dirty="0" smtClean="0"/>
              <a:t>admite.</a:t>
            </a:r>
            <a:endParaRPr lang="es-CO" dirty="0"/>
          </a:p>
          <a:p>
            <a:endParaRPr lang="es-CO" dirty="0"/>
          </a:p>
          <a:p>
            <a:pPr marL="0" indent="0" algn="ctr">
              <a:buNone/>
            </a:pPr>
            <a:r>
              <a:rPr lang="es-CO" dirty="0"/>
              <a:t>"La Iglesia Católica por más de mil años antes de la existencia de un protestante, por virtud de su misión divina, cambió el día de Sábado a Domingo.” </a:t>
            </a:r>
            <a:endParaRPr lang="es-CO" dirty="0" smtClean="0"/>
          </a:p>
          <a:p>
            <a:pPr marL="0" indent="0" algn="ctr">
              <a:buNone/>
            </a:pPr>
            <a:r>
              <a:rPr lang="es-CO" dirty="0" smtClean="0"/>
              <a:t> </a:t>
            </a:r>
            <a:r>
              <a:rPr lang="es-CO" dirty="0">
                <a:solidFill>
                  <a:srgbClr val="FF0000"/>
                </a:solidFill>
              </a:rPr>
              <a:t>The Catholic Mirror, septiembre de 1893, citado por Robert Sessler, To Be God of One World, [‘Let There Be Light’ Ministries, 1992], p. 96. </a:t>
            </a:r>
          </a:p>
          <a:p>
            <a:endParaRPr lang="es-CO" dirty="0"/>
          </a:p>
          <a:p>
            <a:pPr marL="0" indent="0" algn="ctr">
              <a:buNone/>
            </a:pPr>
            <a:r>
              <a:rPr lang="es-CO" dirty="0"/>
              <a:t>“Fue la Iglesia Católica la cual, por la autoridad de Jesucristo, ha transferido este reposo [el sábado] a el domingo...Así pues, la observancia del domingo por los protestantes es un homenaje que ellos rinden, a pesar de ellos mismos, a la autoridad de la Iglesia [Católica]’. </a:t>
            </a:r>
            <a:endParaRPr lang="es-CO" dirty="0" smtClean="0"/>
          </a:p>
          <a:p>
            <a:pPr marL="0" indent="0" algn="ctr">
              <a:buNone/>
            </a:pPr>
            <a:r>
              <a:rPr lang="es-CO" dirty="0" smtClean="0"/>
              <a:t> </a:t>
            </a:r>
            <a:r>
              <a:rPr lang="es-CO" dirty="0">
                <a:solidFill>
                  <a:srgbClr val="FF0000"/>
                </a:solidFill>
              </a:rPr>
              <a:t>Monseñor Louis Segur, Plain Talk About the Protestantism of Today (1868), p. 213, citado en Sunday Holiness, [‘Let There Be Light’ Ministries].</a:t>
            </a:r>
          </a:p>
          <a:p>
            <a:endParaRPr lang="es-CO" dirty="0">
              <a:solidFill>
                <a:srgbClr val="FF0000"/>
              </a:solidFill>
            </a:endParaRPr>
          </a:p>
          <a:p>
            <a:endParaRPr lang="es-CO" dirty="0"/>
          </a:p>
        </p:txBody>
      </p:sp>
    </p:spTree>
    <p:extLst>
      <p:ext uri="{BB962C8B-B14F-4D97-AF65-F5344CB8AC3E}">
        <p14:creationId xmlns:p14="http://schemas.microsoft.com/office/powerpoint/2010/main" val="185489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87400" y="247560"/>
            <a:ext cx="10515600" cy="954224"/>
          </a:xfrm>
        </p:spPr>
        <p:txBody>
          <a:bodyPr>
            <a:normAutofit fontScale="90000"/>
          </a:bodyPr>
          <a:lstStyle/>
          <a:p>
            <a:pPr algn="ctr"/>
            <a:r>
              <a:rPr lang="es-CO" b="1" dirty="0" smtClean="0"/>
              <a:t>¿Será cierto que Jesucristo le otorgó poder a la iglesia Católica para cambiar el día de reposo?</a:t>
            </a:r>
            <a:endParaRPr lang="es-CO" b="1" dirty="0"/>
          </a:p>
        </p:txBody>
      </p:sp>
      <p:sp>
        <p:nvSpPr>
          <p:cNvPr id="3" name="Marcador de contenido 2"/>
          <p:cNvSpPr>
            <a:spLocks noGrp="1"/>
          </p:cNvSpPr>
          <p:nvPr>
            <p:ph idx="1"/>
          </p:nvPr>
        </p:nvSpPr>
        <p:spPr>
          <a:xfrm>
            <a:off x="165100" y="1306286"/>
            <a:ext cx="11760200" cy="5343895"/>
          </a:xfrm>
          <a:effectLst>
            <a:glow rad="228600">
              <a:schemeClr val="accent2">
                <a:satMod val="175000"/>
                <a:alpha val="40000"/>
              </a:schemeClr>
            </a:glow>
          </a:effectLst>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ctr">
              <a:buNone/>
            </a:pPr>
            <a:r>
              <a:rPr lang="es-CO" dirty="0" smtClean="0"/>
              <a:t>La respuesta la encontramos en </a:t>
            </a:r>
            <a:r>
              <a:rPr lang="es-CO" dirty="0" smtClean="0">
                <a:solidFill>
                  <a:srgbClr val="FF0000"/>
                </a:solidFill>
              </a:rPr>
              <a:t>Mat.5:17-20</a:t>
            </a:r>
            <a:r>
              <a:rPr lang="es-CO" dirty="0" smtClean="0"/>
              <a:t>.</a:t>
            </a:r>
          </a:p>
          <a:p>
            <a:pPr marL="0" indent="0" algn="ctr">
              <a:buNone/>
            </a:pPr>
            <a:r>
              <a:rPr lang="es-CO" dirty="0"/>
              <a:t> </a:t>
            </a:r>
            <a:r>
              <a:rPr lang="es-CO" dirty="0" smtClean="0"/>
              <a:t>“No </a:t>
            </a:r>
            <a:r>
              <a:rPr lang="es-CO" dirty="0"/>
              <a:t>penséis que he venido para abrogar la ley o los profetas; no he venido para abrogar, sino para cumplir. </a:t>
            </a:r>
            <a:r>
              <a:rPr lang="es-CO" dirty="0" smtClean="0"/>
              <a:t>18 </a:t>
            </a:r>
            <a:r>
              <a:rPr lang="es-CO" dirty="0"/>
              <a:t>Porque de cierto os digo que hasta que pasen el cielo y la tierra, ni una jota ni una tilde pasará </a:t>
            </a:r>
            <a:r>
              <a:rPr lang="es-CO" dirty="0" smtClean="0"/>
              <a:t>de </a:t>
            </a:r>
            <a:r>
              <a:rPr lang="es-CO" dirty="0"/>
              <a:t>la ley, hasta que todo se haya cumplido. </a:t>
            </a:r>
            <a:endParaRPr lang="es-CO" dirty="0" smtClean="0"/>
          </a:p>
          <a:p>
            <a:pPr marL="0" indent="0" algn="ctr">
              <a:buNone/>
            </a:pPr>
            <a:r>
              <a:rPr lang="es-CO" dirty="0" smtClean="0"/>
              <a:t>19 </a:t>
            </a:r>
            <a:r>
              <a:rPr lang="es-CO" dirty="0"/>
              <a:t>De manera que cualquiera que quebrante uno de estos mandamientos muy pequeños, y así enseñe a los hombres, muy pequeño será llamado en el reino de los cielos; mas cualquiera que los haga y los enseñe, éste será llamado grande en el reino de los cielos. </a:t>
            </a:r>
            <a:r>
              <a:rPr lang="es-CO" dirty="0" smtClean="0"/>
              <a:t>20 </a:t>
            </a:r>
            <a:r>
              <a:rPr lang="es-CO" dirty="0"/>
              <a:t>Porque os digo que si vuestra justicia no fuere mayor que la de los escribas y fariseos, no entraréis en el reino de los cielos</a:t>
            </a:r>
            <a:r>
              <a:rPr lang="es-CO" dirty="0" smtClean="0"/>
              <a:t>.</a:t>
            </a:r>
          </a:p>
          <a:p>
            <a:pPr marL="0" indent="0" algn="ctr">
              <a:buNone/>
            </a:pPr>
            <a:r>
              <a:rPr lang="es-CO" b="1" dirty="0" smtClean="0">
                <a:solidFill>
                  <a:srgbClr val="FF0000"/>
                </a:solidFill>
              </a:rPr>
              <a:t>SOBRE LA ETERNIDAD DEL SÁBADO LÉASE Sal.89:34; IS.66:22,23. </a:t>
            </a:r>
          </a:p>
          <a:p>
            <a:pPr marL="0" indent="0" algn="ctr">
              <a:buNone/>
            </a:pPr>
            <a:r>
              <a:rPr lang="es-CO" b="1" dirty="0" smtClean="0"/>
              <a:t>Por ende, la misión de la Iglesia Adventista del Séptimo Día – el remanente de Ap.12:17- es restaurar La Santa Ley de Dios a su estado original, tal como Dios la escribió en las dos tablas de piedra.</a:t>
            </a:r>
          </a:p>
          <a:p>
            <a:pPr marL="0" indent="0" algn="ctr">
              <a:buNone/>
            </a:pPr>
            <a:r>
              <a:rPr lang="es-CO" b="1" dirty="0" smtClean="0">
                <a:solidFill>
                  <a:srgbClr val="FF0000"/>
                </a:solidFill>
              </a:rPr>
              <a:t>(Ver Is.58:12).</a:t>
            </a:r>
          </a:p>
          <a:p>
            <a:pPr marL="0" indent="0" algn="ctr">
              <a:buNone/>
            </a:pPr>
            <a:r>
              <a:rPr lang="es-CO" b="1" dirty="0" smtClean="0">
                <a:solidFill>
                  <a:schemeClr val="tx1"/>
                </a:solidFill>
              </a:rPr>
              <a:t>Recuerden que Cristo dice: “Si me amáis, guardad MIS mandamientos”. </a:t>
            </a:r>
            <a:r>
              <a:rPr lang="es-CO" b="1" dirty="0" smtClean="0">
                <a:solidFill>
                  <a:srgbClr val="FF0000"/>
                </a:solidFill>
              </a:rPr>
              <a:t>Juan 14:15. (Ver Ap.22:14). RV 2000.</a:t>
            </a:r>
            <a:endParaRPr lang="es-CO" b="1" dirty="0">
              <a:solidFill>
                <a:srgbClr val="FF0000"/>
              </a:solidFill>
            </a:endParaRPr>
          </a:p>
        </p:txBody>
      </p:sp>
    </p:spTree>
    <p:extLst>
      <p:ext uri="{BB962C8B-B14F-4D97-AF65-F5344CB8AC3E}">
        <p14:creationId xmlns:p14="http://schemas.microsoft.com/office/powerpoint/2010/main" val="23187828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1325563"/>
          </a:xfrm>
        </p:spPr>
        <p:txBody>
          <a:bodyPr/>
          <a:lstStyle/>
          <a:p>
            <a:pPr algn="ctr"/>
            <a:r>
              <a:rPr lang="es-CO" dirty="0" smtClean="0"/>
              <a:t>A ORASIÓN TIENE SUMA IMPORTANCIA EN LA OBEDIENCIA A LA SANTA LEY DE DIOS. </a:t>
            </a:r>
            <a:endParaRPr lang="es-CO" dirty="0"/>
          </a:p>
        </p:txBody>
      </p:sp>
      <p:pic>
        <p:nvPicPr>
          <p:cNvPr id="4" name="Imagen 3"/>
          <p:cNvPicPr>
            <a:picLocks noChangeAspect="1"/>
          </p:cNvPicPr>
          <p:nvPr/>
        </p:nvPicPr>
        <p:blipFill>
          <a:blip r:embed="rId2"/>
          <a:stretch>
            <a:fillRect/>
          </a:stretch>
        </p:blipFill>
        <p:spPr>
          <a:xfrm>
            <a:off x="2681415" y="1853515"/>
            <a:ext cx="6252519" cy="4831490"/>
          </a:xfrm>
          <a:prstGeom prst="rect">
            <a:avLst/>
          </a:prstGeom>
        </p:spPr>
      </p:pic>
    </p:spTree>
    <p:extLst>
      <p:ext uri="{BB962C8B-B14F-4D97-AF65-F5344CB8AC3E}">
        <p14:creationId xmlns:p14="http://schemas.microsoft.com/office/powerpoint/2010/main" val="29889407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1214</Words>
  <Application>Microsoft Office PowerPoint</Application>
  <PresentationFormat>Panorámica</PresentationFormat>
  <Paragraphs>49</Paragraphs>
  <Slides>9</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9</vt:i4>
      </vt:variant>
    </vt:vector>
  </HeadingPairs>
  <TitlesOfParts>
    <vt:vector size="14" baseType="lpstr">
      <vt:lpstr>Arial</vt:lpstr>
      <vt:lpstr>Calibri</vt:lpstr>
      <vt:lpstr>Calibri Light</vt:lpstr>
      <vt:lpstr>Tema de Office</vt:lpstr>
      <vt:lpstr>1_Tema de Office</vt:lpstr>
      <vt:lpstr>EL HOMBRE DE PECADO,  ODIA SOLAMENTE EL SÁBADO</vt:lpstr>
      <vt:lpstr>EL HOMBRE DE PECADO ODIA SOLO EL SÁBADO ¿POR QUÉ? </vt:lpstr>
      <vt:lpstr>Presentación de PowerPoint</vt:lpstr>
      <vt:lpstr>Presentación de PowerPoint</vt:lpstr>
      <vt:lpstr>De una forma muy astuta, Satanás una ves que fue arrojado del cielo a la tierra, se disfrazó de serpiente para llegar a Eva, y hacer que esta desobedeciera a Dios, comiendo de la fruta que Él había ordenado: “no comerás”.  Y ya ven las consecuencias.</vt:lpstr>
      <vt:lpstr>Presentación de PowerPoint</vt:lpstr>
      <vt:lpstr>Presentación de PowerPoint</vt:lpstr>
      <vt:lpstr>¿Será cierto que Jesucristo le otorgó poder a la iglesia Católica para cambiar el día de reposo?</vt:lpstr>
      <vt:lpstr>A ORASIÓN TIENE SUMA IMPORTANCIA EN LA OBEDIENCIA A LA SANTA LEY DE DIOS.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HOMBRE DE PECADO,  ODIA SOLAMENTE EL SÁBADO</dc:title>
  <dc:creator>Usuario de Windows</dc:creator>
  <cp:lastModifiedBy>Usuario de Windows</cp:lastModifiedBy>
  <cp:revision>5</cp:revision>
  <dcterms:created xsi:type="dcterms:W3CDTF">2019-01-24T16:56:57Z</dcterms:created>
  <dcterms:modified xsi:type="dcterms:W3CDTF">2019-01-24T17:13:40Z</dcterms:modified>
</cp:coreProperties>
</file>